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32399288" cy="39600188"/>
  <p:notesSz cx="6858000" cy="9144000"/>
  <p:defaultTextStyle>
    <a:defPPr>
      <a:defRPr lang="pt-BR"/>
    </a:defPPr>
    <a:lvl1pPr marL="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1pPr>
    <a:lvl2pPr marL="172798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2pPr>
    <a:lvl3pPr marL="3455975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3pPr>
    <a:lvl4pPr marL="518396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4pPr>
    <a:lvl5pPr marL="6911950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5pPr>
    <a:lvl6pPr marL="8639937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6pPr>
    <a:lvl7pPr marL="10367924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7pPr>
    <a:lvl8pPr marL="12095912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8pPr>
    <a:lvl9pPr marL="13823899" algn="l" defTabSz="3455975" rtl="0" eaLnBrk="1" latinLnBrk="0" hangingPunct="1">
      <a:defRPr sz="680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72">
          <p15:clr>
            <a:srgbClr val="A4A3A4"/>
          </p15:clr>
        </p15:guide>
        <p15:guide id="2" pos="102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00"/>
    <a:srgbClr val="007BBC"/>
    <a:srgbClr val="705B62"/>
    <a:srgbClr val="8DA477"/>
    <a:srgbClr val="004998"/>
    <a:srgbClr val="CF252A"/>
    <a:srgbClr val="E4AD17"/>
    <a:srgbClr val="2966A9"/>
    <a:srgbClr val="004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2" d="100"/>
          <a:sy n="12" d="100"/>
        </p:scale>
        <p:origin x="2250" y="138"/>
      </p:cViewPr>
      <p:guideLst>
        <p:guide orient="horz" pos="12472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6480867"/>
            <a:ext cx="27539395" cy="1378673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0799268"/>
            <a:ext cx="24299466" cy="9560876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71673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129365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108343"/>
            <a:ext cx="6986096" cy="3355932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108343"/>
            <a:ext cx="20553298" cy="3355932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23852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4736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9872559"/>
            <a:ext cx="27944386" cy="16472575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6500971"/>
            <a:ext cx="27944386" cy="8662538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/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75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75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13533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0541716"/>
            <a:ext cx="13769697" cy="25125956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92722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108352"/>
            <a:ext cx="27944386" cy="765420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9707549"/>
            <a:ext cx="13706415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4465069"/>
            <a:ext cx="13706415" cy="212759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9707549"/>
            <a:ext cx="13773917" cy="4757520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4465069"/>
            <a:ext cx="13773917" cy="21275937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0716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16927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318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5701703"/>
            <a:ext cx="16402140" cy="28141800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13563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640012"/>
            <a:ext cx="10449614" cy="9240044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5701703"/>
            <a:ext cx="16402140" cy="28141800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1880056"/>
            <a:ext cx="10449614" cy="22009274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31949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108352"/>
            <a:ext cx="27944386" cy="76542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0541716"/>
            <a:ext cx="27944386" cy="251259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FE5E11-AFA6-43B6-A453-F8E28AD61A2C}" type="datetimeFigureOut">
              <a:rPr lang="pt-BR" smtClean="0"/>
              <a:pPr/>
              <a:t>09/10/2025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36703516"/>
            <a:ext cx="1093476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36703516"/>
            <a:ext cx="7289840" cy="210834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EA114C-D095-4AC1-9F63-5CF51AABF8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22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DD469393-4371-4D81-5941-C7F158110291}"/>
              </a:ext>
            </a:extLst>
          </p:cNvPr>
          <p:cNvSpPr txBox="1"/>
          <p:nvPr/>
        </p:nvSpPr>
        <p:spPr>
          <a:xfrm>
            <a:off x="1161030" y="6757099"/>
            <a:ext cx="3007722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7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TÍTULO DO PÔSTER: </a:t>
            </a:r>
            <a:r>
              <a:rPr lang="pt-BR" sz="7200" dirty="0">
                <a:latin typeface="Arial" panose="020B0604020202020204" pitchFamily="34" charset="0"/>
                <a:cs typeface="Arial" panose="020B0604020202020204" pitchFamily="34" charset="0"/>
              </a:rPr>
              <a:t>subtítulo caso exista, utilizar caixa baixa e sem negrito</a:t>
            </a:r>
            <a:endParaRPr lang="pt-BR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E87337-395F-8248-41EE-2707CFCC4113}"/>
              </a:ext>
            </a:extLst>
          </p:cNvPr>
          <p:cNvSpPr txBox="1"/>
          <p:nvPr/>
        </p:nvSpPr>
        <p:spPr>
          <a:xfrm>
            <a:off x="1161030" y="9578900"/>
            <a:ext cx="3007722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Autor(a)1 (SIGLA DA INSTITUIÇÃO); Autor</a:t>
            </a:r>
            <a:r>
              <a:rPr lang="pt-BR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(a)</a:t>
            </a:r>
            <a:r>
              <a:rPr lang="pt-B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2 (SIGLA DA INSTITUIÇÃO); Autor</a:t>
            </a:r>
            <a:r>
              <a:rPr lang="pt-BR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(a)</a:t>
            </a:r>
            <a:r>
              <a:rPr lang="pt-B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3 (SIGLA DA INSTITUIÇÃO); Autor</a:t>
            </a:r>
            <a:r>
              <a:rPr lang="pt-BR" sz="4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(a)</a:t>
            </a:r>
            <a:r>
              <a:rPr lang="pt-BR" sz="40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 (SIGLA DA INSTITUIÇÃO)</a:t>
            </a:r>
          </a:p>
        </p:txBody>
      </p:sp>
      <p:sp>
        <p:nvSpPr>
          <p:cNvPr id="23" name="CaixaDeTexto 22">
            <a:extLst>
              <a:ext uri="{FF2B5EF4-FFF2-40B4-BE49-F238E27FC236}">
                <a16:creationId xmlns:a16="http://schemas.microsoft.com/office/drawing/2014/main" id="{3ADBE819-1A1E-7B78-EE84-1D6FE22A9028}"/>
              </a:ext>
            </a:extLst>
          </p:cNvPr>
          <p:cNvSpPr txBox="1"/>
          <p:nvPr/>
        </p:nvSpPr>
        <p:spPr>
          <a:xfrm>
            <a:off x="1161823" y="13395558"/>
            <a:ext cx="147190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id="{2993C0EE-80EA-4E36-399C-A1A28F409826}"/>
              </a:ext>
            </a:extLst>
          </p:cNvPr>
          <p:cNvSpPr/>
          <p:nvPr/>
        </p:nvSpPr>
        <p:spPr>
          <a:xfrm>
            <a:off x="1119686" y="11932101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28" name="CaixaDeTexto 27">
            <a:extLst>
              <a:ext uri="{FF2B5EF4-FFF2-40B4-BE49-F238E27FC236}">
                <a16:creationId xmlns:a16="http://schemas.microsoft.com/office/drawing/2014/main" id="{B5AA1DBF-43D1-428A-DC1A-4692ED70C3F3}"/>
              </a:ext>
            </a:extLst>
          </p:cNvPr>
          <p:cNvSpPr txBox="1"/>
          <p:nvPr/>
        </p:nvSpPr>
        <p:spPr>
          <a:xfrm>
            <a:off x="1099371" y="12175236"/>
            <a:ext cx="14719052" cy="938719"/>
          </a:xfrm>
          <a:prstGeom prst="rect">
            <a:avLst/>
          </a:prstGeom>
          <a:noFill/>
          <a:ln>
            <a:noFill/>
          </a:ln>
          <a:effectLst>
            <a:softEdge rad="0"/>
          </a:effectLst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INTRODUÇÃO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B3633733-D3E8-2C6F-8268-9575439A8F65}"/>
              </a:ext>
            </a:extLst>
          </p:cNvPr>
          <p:cNvSpPr txBox="1"/>
          <p:nvPr/>
        </p:nvSpPr>
        <p:spPr>
          <a:xfrm>
            <a:off x="911271" y="26710532"/>
            <a:ext cx="147190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9" name="Retângulo 38">
            <a:extLst>
              <a:ext uri="{FF2B5EF4-FFF2-40B4-BE49-F238E27FC236}">
                <a16:creationId xmlns:a16="http://schemas.microsoft.com/office/drawing/2014/main" id="{5BE07883-F377-0BEF-D17C-95BE2C71CECA}"/>
              </a:ext>
            </a:extLst>
          </p:cNvPr>
          <p:cNvSpPr/>
          <p:nvPr/>
        </p:nvSpPr>
        <p:spPr>
          <a:xfrm>
            <a:off x="911271" y="31644620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27CC8C63-1C6E-AC36-82FA-3D7C29F65710}"/>
              </a:ext>
            </a:extLst>
          </p:cNvPr>
          <p:cNvSpPr txBox="1"/>
          <p:nvPr/>
        </p:nvSpPr>
        <p:spPr>
          <a:xfrm>
            <a:off x="1311355" y="31768163"/>
            <a:ext cx="147190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METODOLOGIA</a:t>
            </a:r>
          </a:p>
        </p:txBody>
      </p:sp>
      <p:sp>
        <p:nvSpPr>
          <p:cNvPr id="42" name="Retângulo 41">
            <a:extLst>
              <a:ext uri="{FF2B5EF4-FFF2-40B4-BE49-F238E27FC236}">
                <a16:creationId xmlns:a16="http://schemas.microsoft.com/office/drawing/2014/main" id="{8D95DC75-366B-F9BA-BE56-72DFAD75C294}"/>
              </a:ext>
            </a:extLst>
          </p:cNvPr>
          <p:cNvSpPr/>
          <p:nvPr/>
        </p:nvSpPr>
        <p:spPr>
          <a:xfrm>
            <a:off x="1022318" y="18931437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3" name="CaixaDeTexto 42">
            <a:extLst>
              <a:ext uri="{FF2B5EF4-FFF2-40B4-BE49-F238E27FC236}">
                <a16:creationId xmlns:a16="http://schemas.microsoft.com/office/drawing/2014/main" id="{19625BB8-E739-2DDB-4936-ACF4FF2EC233}"/>
              </a:ext>
            </a:extLst>
          </p:cNvPr>
          <p:cNvSpPr txBox="1"/>
          <p:nvPr/>
        </p:nvSpPr>
        <p:spPr>
          <a:xfrm>
            <a:off x="1252846" y="19215828"/>
            <a:ext cx="147190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OBJETIVOS</a:t>
            </a:r>
          </a:p>
        </p:txBody>
      </p:sp>
      <p:sp>
        <p:nvSpPr>
          <p:cNvPr id="45" name="Retângulo 44">
            <a:extLst>
              <a:ext uri="{FF2B5EF4-FFF2-40B4-BE49-F238E27FC236}">
                <a16:creationId xmlns:a16="http://schemas.microsoft.com/office/drawing/2014/main" id="{B2765E93-57E4-AB8C-CDDB-6225E4A006FA}"/>
              </a:ext>
            </a:extLst>
          </p:cNvPr>
          <p:cNvSpPr/>
          <p:nvPr/>
        </p:nvSpPr>
        <p:spPr>
          <a:xfrm>
            <a:off x="16624112" y="23116562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6" name="CaixaDeTexto 45">
            <a:extLst>
              <a:ext uri="{FF2B5EF4-FFF2-40B4-BE49-F238E27FC236}">
                <a16:creationId xmlns:a16="http://schemas.microsoft.com/office/drawing/2014/main" id="{BAB40BDE-D87A-977D-0D21-9AE4DC5DE229}"/>
              </a:ext>
            </a:extLst>
          </p:cNvPr>
          <p:cNvSpPr txBox="1"/>
          <p:nvPr/>
        </p:nvSpPr>
        <p:spPr>
          <a:xfrm>
            <a:off x="16624112" y="23431221"/>
            <a:ext cx="147190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CONSIDERAÇÕES FINAIS</a:t>
            </a:r>
          </a:p>
        </p:txBody>
      </p:sp>
      <p:sp>
        <p:nvSpPr>
          <p:cNvPr id="47" name="CaixaDeTexto 46">
            <a:extLst>
              <a:ext uri="{FF2B5EF4-FFF2-40B4-BE49-F238E27FC236}">
                <a16:creationId xmlns:a16="http://schemas.microsoft.com/office/drawing/2014/main" id="{308ADD20-D3AB-5895-C20F-958D406A3E3A}"/>
              </a:ext>
            </a:extLst>
          </p:cNvPr>
          <p:cNvSpPr txBox="1"/>
          <p:nvPr/>
        </p:nvSpPr>
        <p:spPr>
          <a:xfrm>
            <a:off x="16624112" y="30670578"/>
            <a:ext cx="1471905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AMBROSETTI, Neusa </a:t>
            </a:r>
            <a:r>
              <a:rPr lang="pt-B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Branhara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; ALMEIDA, Patrícia Cristina </a:t>
            </a:r>
            <a:r>
              <a:rPr lang="pt-BR" sz="28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Albeiri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de. Profissionalidade docente: uma análise a partir das relações constituintes entre os professores e a escola. </a:t>
            </a:r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Revista Brasileira de Estudos Pedagógicos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Brasília, v. 90, n. 226, p. 592-608, set./dez. 2009.</a:t>
            </a:r>
          </a:p>
          <a:p>
            <a:pPr algn="l"/>
            <a:r>
              <a:rPr lang="pt-BR" sz="280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pt-BR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MORAES, Ana A.de Araújo. Histórias de vida e (auto) formação de professores: alternativas de investigação do trabalho docente. </a:t>
            </a:r>
            <a:r>
              <a:rPr lang="pt-BR" sz="2800" b="1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Pro-Posições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Campinas, v.15, n. 2(44), p. 165-173, maio/ago., 2004.</a:t>
            </a:r>
          </a:p>
          <a:p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PIMENTA, Selma G. O estágio na formação de professores: unidade entre teoria e prática? </a:t>
            </a:r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Cadernos de Pesquisa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São Paulo, n. 94, p. 58-73, ago., 1995.</a:t>
            </a:r>
          </a:p>
          <a:p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 algn="l"/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VASCONCELOS, Geny Amélia Nader. Puxando um fio. In: VASCONCELOS, G. A. N. (Org.). </a:t>
            </a:r>
            <a:r>
              <a:rPr lang="pt-BR" sz="2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Como me fiz professora</a:t>
            </a:r>
            <a:r>
              <a:rPr lang="pt-BR" sz="28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Rio de Janeiro: DP&amp;A, 2000, p. 07-20.</a:t>
            </a:r>
          </a:p>
        </p:txBody>
      </p:sp>
      <p:sp>
        <p:nvSpPr>
          <p:cNvPr id="48" name="Retângulo 47">
            <a:extLst>
              <a:ext uri="{FF2B5EF4-FFF2-40B4-BE49-F238E27FC236}">
                <a16:creationId xmlns:a16="http://schemas.microsoft.com/office/drawing/2014/main" id="{B55877C0-E02A-42C6-0A5B-DF05DE185A37}"/>
              </a:ext>
            </a:extLst>
          </p:cNvPr>
          <p:cNvSpPr/>
          <p:nvPr/>
        </p:nvSpPr>
        <p:spPr>
          <a:xfrm>
            <a:off x="16503812" y="29085908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49" name="CaixaDeTexto 48">
            <a:extLst>
              <a:ext uri="{FF2B5EF4-FFF2-40B4-BE49-F238E27FC236}">
                <a16:creationId xmlns:a16="http://schemas.microsoft.com/office/drawing/2014/main" id="{070C48D5-B51F-A0B9-744F-7B12A3B16CDA}"/>
              </a:ext>
            </a:extLst>
          </p:cNvPr>
          <p:cNvSpPr txBox="1"/>
          <p:nvPr/>
        </p:nvSpPr>
        <p:spPr>
          <a:xfrm>
            <a:off x="16442153" y="29330505"/>
            <a:ext cx="147190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latin typeface="Arial" panose="020B0604020202020204" pitchFamily="34" charset="0"/>
                <a:cs typeface="Arial" panose="020B0604020202020204" pitchFamily="34" charset="0"/>
              </a:rPr>
              <a:t>REFERÊNCIAS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9B89A44D-5913-14CE-26B8-2F954C75C554}"/>
              </a:ext>
            </a:extLst>
          </p:cNvPr>
          <p:cNvSpPr txBox="1"/>
          <p:nvPr/>
        </p:nvSpPr>
        <p:spPr>
          <a:xfrm>
            <a:off x="16523794" y="24509929"/>
            <a:ext cx="14720400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539750" algn="just"/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3" name="Retângulo 2">
            <a:extLst>
              <a:ext uri="{FF2B5EF4-FFF2-40B4-BE49-F238E27FC236}">
                <a16:creationId xmlns:a16="http://schemas.microsoft.com/office/drawing/2014/main" id="{6D4970BA-BFF6-6CB0-4B16-CEC7463B2324}"/>
              </a:ext>
            </a:extLst>
          </p:cNvPr>
          <p:cNvSpPr/>
          <p:nvPr/>
        </p:nvSpPr>
        <p:spPr>
          <a:xfrm>
            <a:off x="16391886" y="11880380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345597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sz="55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RESULTADOS E DISCUSSÃO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8E3D22D-E27A-0A68-040E-24D7DF12600E}"/>
              </a:ext>
            </a:extLst>
          </p:cNvPr>
          <p:cNvSpPr txBox="1"/>
          <p:nvPr/>
        </p:nvSpPr>
        <p:spPr>
          <a:xfrm>
            <a:off x="1326616" y="22374162"/>
            <a:ext cx="1471905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METODOLOGIA/REF. TEÓRICO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DEE61411-3FFF-AAE7-72D5-A359A56A62AC}"/>
              </a:ext>
            </a:extLst>
          </p:cNvPr>
          <p:cNvSpPr/>
          <p:nvPr/>
        </p:nvSpPr>
        <p:spPr>
          <a:xfrm>
            <a:off x="911271" y="25240619"/>
            <a:ext cx="14796105" cy="1323439"/>
          </a:xfrm>
          <a:prstGeom prst="rect">
            <a:avLst/>
          </a:prstGeom>
          <a:solidFill>
            <a:srgbClr val="FFC800"/>
          </a:solidFill>
          <a:ln>
            <a:solidFill>
              <a:srgbClr val="FFC8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55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REFERENCIAL TEÓRICO</a:t>
            </a:r>
            <a:endParaRPr lang="pt-BR" sz="5500" dirty="0">
              <a:solidFill>
                <a:schemeClr val="tx1"/>
              </a:solidFill>
            </a:endParaRP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ED15ABEE-6AC7-A276-73FA-1C67127374DB}"/>
              </a:ext>
            </a:extLst>
          </p:cNvPr>
          <p:cNvSpPr txBox="1"/>
          <p:nvPr/>
        </p:nvSpPr>
        <p:spPr>
          <a:xfrm>
            <a:off x="888005" y="20448618"/>
            <a:ext cx="14842636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F60E49EC-3640-6379-CEAC-D275A581EA6D}"/>
              </a:ext>
            </a:extLst>
          </p:cNvPr>
          <p:cNvSpPr txBox="1"/>
          <p:nvPr/>
        </p:nvSpPr>
        <p:spPr>
          <a:xfrm>
            <a:off x="990296" y="33049805"/>
            <a:ext cx="14719052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8" name="CaixaDeTexto 17">
            <a:extLst>
              <a:ext uri="{FF2B5EF4-FFF2-40B4-BE49-F238E27FC236}">
                <a16:creationId xmlns:a16="http://schemas.microsoft.com/office/drawing/2014/main" id="{E0A8DD3D-C2B8-9C00-6501-0C9579961C6B}"/>
              </a:ext>
            </a:extLst>
          </p:cNvPr>
          <p:cNvSpPr txBox="1"/>
          <p:nvPr/>
        </p:nvSpPr>
        <p:spPr>
          <a:xfrm>
            <a:off x="16326603" y="13248197"/>
            <a:ext cx="14719052" cy="105567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9750" algn="just"/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indent="539750" algn="just"/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indent="539750" algn="just"/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171575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1;</a:t>
            </a:r>
          </a:p>
          <a:p>
            <a:pPr marL="1171575" lvl="1" indent="-571500" algn="just">
              <a:buFont typeface="Arial" panose="020B0604020202020204" pitchFamily="34" charset="0"/>
              <a:buChar char="•"/>
            </a:pP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2;</a:t>
            </a:r>
          </a:p>
          <a:p>
            <a:pPr marL="1171575" lvl="1" indent="-571500" algn="just">
              <a:buFont typeface="Arial" panose="020B0604020202020204" pitchFamily="34" charset="0"/>
              <a:buChar char="•"/>
            </a:pPr>
            <a:endParaRPr lang="pt-BR" sz="4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1" indent="539750" algn="just"/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pt-BR" sz="4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texto</a:t>
            </a:r>
            <a:r>
              <a:rPr lang="pt-BR" sz="4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pt-BR" sz="4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93380" y="1029135"/>
            <a:ext cx="19025297" cy="4980324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1030" y="847518"/>
            <a:ext cx="5207196" cy="520719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43832" y="777614"/>
            <a:ext cx="5201823" cy="5371448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5400000">
            <a:off x="15718684" y="22919587"/>
            <a:ext cx="961919" cy="32399288"/>
          </a:xfrm>
          <a:prstGeom prst="rect">
            <a:avLst/>
          </a:prstGeom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058021" y="36889593"/>
            <a:ext cx="10491537" cy="1446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0491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704</TotalTime>
  <Words>797</Words>
  <Application>Microsoft Office PowerPoint</Application>
  <PresentationFormat>Personalizar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Adão Xavier</dc:creator>
  <cp:lastModifiedBy>Wellington Pacheco</cp:lastModifiedBy>
  <cp:revision>47</cp:revision>
  <dcterms:created xsi:type="dcterms:W3CDTF">2018-02-27T19:52:37Z</dcterms:created>
  <dcterms:modified xsi:type="dcterms:W3CDTF">2025-10-09T23:52:39Z</dcterms:modified>
</cp:coreProperties>
</file>